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9" r:id="rId1"/>
    <p:sldMasterId id="2147483787" r:id="rId2"/>
    <p:sldMasterId id="2147483805" r:id="rId3"/>
    <p:sldMasterId id="2147483815" r:id="rId4"/>
    <p:sldMasterId id="2147483823" r:id="rId5"/>
    <p:sldMasterId id="2147483851" r:id="rId6"/>
    <p:sldMasterId id="2147483855" r:id="rId7"/>
    <p:sldMasterId id="2147483869" r:id="rId8"/>
    <p:sldMasterId id="2147483877" r:id="rId9"/>
    <p:sldMasterId id="2147483902" r:id="rId10"/>
    <p:sldMasterId id="2147483921" r:id="rId11"/>
  </p:sldMasterIdLst>
  <p:notesMasterIdLst>
    <p:notesMasterId r:id="rId26"/>
  </p:notesMasterIdLst>
  <p:handoutMasterIdLst>
    <p:handoutMasterId r:id="rId27"/>
  </p:handoutMasterIdLst>
  <p:sldIdLst>
    <p:sldId id="1573" r:id="rId12"/>
    <p:sldId id="1308" r:id="rId13"/>
    <p:sldId id="1444" r:id="rId14"/>
    <p:sldId id="5456" r:id="rId15"/>
    <p:sldId id="1579" r:id="rId16"/>
    <p:sldId id="1313" r:id="rId17"/>
    <p:sldId id="5463" r:id="rId18"/>
    <p:sldId id="5484" r:id="rId19"/>
    <p:sldId id="5490" r:id="rId20"/>
    <p:sldId id="5497" r:id="rId21"/>
    <p:sldId id="1645" r:id="rId22"/>
    <p:sldId id="1646" r:id="rId23"/>
    <p:sldId id="1513" r:id="rId24"/>
    <p:sldId id="5428" r:id="rId25"/>
  </p:sldIdLst>
  <p:sldSz cx="12192000" cy="6858000"/>
  <p:notesSz cx="6858000" cy="35052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6" userDrawn="1">
          <p15:clr>
            <a:srgbClr val="A4A3A4"/>
          </p15:clr>
        </p15:guide>
        <p15:guide id="2" pos="1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brenner" initials="cab" lastIdx="0" clrIdx="0"/>
  <p:cmAuthor id="1" name="Brenner, Cassandra" initials="BC" lastIdx="3" clrIdx="1">
    <p:extLst>
      <p:ext uri="{19B8F6BF-5375-455C-9EA6-DF929625EA0E}">
        <p15:presenceInfo xmlns:p15="http://schemas.microsoft.com/office/powerpoint/2012/main" userId="Brenner, Cassandra" providerId="None"/>
      </p:ext>
    </p:extLst>
  </p:cmAuthor>
  <p:cmAuthor id="2" name="Brenner, Cassandra A" initials="BCA" lastIdx="3" clrIdx="2">
    <p:extLst>
      <p:ext uri="{19B8F6BF-5375-455C-9EA6-DF929625EA0E}">
        <p15:presenceInfo xmlns:p15="http://schemas.microsoft.com/office/powerpoint/2012/main" userId="S-1-5-21-2361984597-2039549782-3180204118-58795" providerId="AD"/>
      </p:ext>
    </p:extLst>
  </p:cmAuthor>
  <p:cmAuthor id="3" name="Pelt, Cyndee" initials="PC" lastIdx="1" clrIdx="3">
    <p:extLst>
      <p:ext uri="{19B8F6BF-5375-455C-9EA6-DF929625EA0E}">
        <p15:presenceInfo xmlns:p15="http://schemas.microsoft.com/office/powerpoint/2012/main" userId="S::CYP8@pitt.edu::9bf040dd-4315-4008-aaa3-0a27f33bf66b" providerId="AD"/>
      </p:ext>
    </p:extLst>
  </p:cmAuthor>
  <p:cmAuthor id="4" name="Cassandra Brenner" initials="CB" lastIdx="3" clrIdx="4">
    <p:extLst>
      <p:ext uri="{19B8F6BF-5375-455C-9EA6-DF929625EA0E}">
        <p15:presenceInfo xmlns:p15="http://schemas.microsoft.com/office/powerpoint/2012/main" userId="S::PAUBC4@pitt.edu::9818913c-51cf-4683-80eb-2925d1e39b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93"/>
    <a:srgbClr val="0066CC"/>
    <a:srgbClr val="B68400"/>
    <a:srgbClr val="FCD7D8"/>
    <a:srgbClr val="1F4E78"/>
    <a:srgbClr val="FFCCFF"/>
    <a:srgbClr val="002B5D"/>
    <a:srgbClr val="0000FF"/>
    <a:srgbClr val="FFFFCC"/>
    <a:srgbClr val="FFE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14" autoAdjust="0"/>
    <p:restoredTop sz="72236" autoAdjust="0"/>
  </p:normalViewPr>
  <p:slideViewPr>
    <p:cSldViewPr>
      <p:cViewPr varScale="1">
        <p:scale>
          <a:sx n="45" d="100"/>
          <a:sy n="45" d="100"/>
        </p:scale>
        <p:origin x="1112" y="40"/>
      </p:cViewPr>
      <p:guideLst>
        <p:guide orient="horz" pos="3216"/>
        <p:guide pos="144"/>
      </p:guideLst>
    </p:cSldViewPr>
  </p:slideViewPr>
  <p:outlineViewPr>
    <p:cViewPr>
      <p:scale>
        <a:sx n="33" d="100"/>
        <a:sy n="33" d="100"/>
      </p:scale>
      <p:origin x="0" y="13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72" y="540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ie, Christine" userId="96caa0b9-c6af-4b0c-857f-a7a3b250873e" providerId="ADAL" clId="{0DAADA8D-C06F-45D5-9D44-E089BDABB0B2}"/>
    <pc:docChg chg="delSld delMainMaster">
      <pc:chgData name="Solie, Christine" userId="96caa0b9-c6af-4b0c-857f-a7a3b250873e" providerId="ADAL" clId="{0DAADA8D-C06F-45D5-9D44-E089BDABB0B2}" dt="2021-09-29T22:19:12.684" v="0" actId="47"/>
      <pc:docMkLst>
        <pc:docMk/>
      </pc:docMkLst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2086993230" sldId="5445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2573274047" sldId="5446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3218385587" sldId="5499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390379019" sldId="5500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68291077" sldId="5504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3937221689" sldId="5505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2931776398" sldId="5506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3990804292" sldId="5507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1411323825" sldId="5508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1891264769" sldId="5509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924203369" sldId="5510"/>
        </pc:sldMkLst>
      </pc:sldChg>
      <pc:sldChg chg="del">
        <pc:chgData name="Solie, Christine" userId="96caa0b9-c6af-4b0c-857f-a7a3b250873e" providerId="ADAL" clId="{0DAADA8D-C06F-45D5-9D44-E089BDABB0B2}" dt="2021-09-29T22:19:12.684" v="0" actId="47"/>
        <pc:sldMkLst>
          <pc:docMk/>
          <pc:sldMk cId="1904794354" sldId="5511"/>
        </pc:sldMkLst>
      </pc:sldChg>
      <pc:sldMasterChg chg="delSldLayout">
        <pc:chgData name="Solie, Christine" userId="96caa0b9-c6af-4b0c-857f-a7a3b250873e" providerId="ADAL" clId="{0DAADA8D-C06F-45D5-9D44-E089BDABB0B2}" dt="2021-09-29T22:19:12.684" v="0" actId="47"/>
        <pc:sldMasterMkLst>
          <pc:docMk/>
          <pc:sldMasterMk cId="1444732931" sldId="2147483823"/>
        </pc:sldMasterMkLst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1444732931" sldId="2147483823"/>
            <pc:sldLayoutMk cId="719078616" sldId="2147483901"/>
          </pc:sldLayoutMkLst>
        </pc:sldLayoutChg>
      </pc:sldMasterChg>
      <pc:sldMasterChg chg="del delSldLayout">
        <pc:chgData name="Solie, Christine" userId="96caa0b9-c6af-4b0c-857f-a7a3b250873e" providerId="ADAL" clId="{0DAADA8D-C06F-45D5-9D44-E089BDABB0B2}" dt="2021-09-29T22:19:12.684" v="0" actId="47"/>
        <pc:sldMasterMkLst>
          <pc:docMk/>
          <pc:sldMasterMk cId="534282417" sldId="2147483909"/>
        </pc:sldMasterMkLst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1092340261" sldId="2147483910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4002128733" sldId="2147483911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1796651143" sldId="2147483912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1999729274" sldId="2147483913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3782989446" sldId="2147483914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973779742" sldId="2147483915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931432617" sldId="2147483916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15163458" sldId="2147483917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681540099" sldId="2147483918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2474148398" sldId="2147483919"/>
          </pc:sldLayoutMkLst>
        </pc:sldLayoutChg>
        <pc:sldLayoutChg chg="del">
          <pc:chgData name="Solie, Christine" userId="96caa0b9-c6af-4b0c-857f-a7a3b250873e" providerId="ADAL" clId="{0DAADA8D-C06F-45D5-9D44-E089BDABB0B2}" dt="2021-09-29T22:19:12.684" v="0" actId="47"/>
          <pc:sldLayoutMkLst>
            <pc:docMk/>
            <pc:sldMasterMk cId="534282417" sldId="2147483909"/>
            <pc:sldLayoutMk cId="1325928905" sldId="214748392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0066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1"/>
            <c:invertIfNegative val="0"/>
            <c:bubble3D val="0"/>
            <c:spPr>
              <a:solidFill>
                <a:srgbClr val="0066C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868-4176-92C7-CE13D79B3682}"/>
              </c:ext>
            </c:extLst>
          </c:dPt>
          <c:dPt>
            <c:idx val="12"/>
            <c:invertIfNegative val="0"/>
            <c:bubble3D val="0"/>
            <c:spPr>
              <a:solidFill>
                <a:srgbClr val="B684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EA4-4CE9-B565-DCE074A0566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7DE146C-DC34-40BC-B263-D72661D9A31A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63-477C-9D60-6DAB15CBEB3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3CE999E-EC11-4ED3-BCDC-80A7102C070C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363-477C-9D60-6DAB15CBEB3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40DA6A3-50AC-4331-BB3C-204E3F9C20AE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363-477C-9D60-6DAB15CBEB3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BF0E0F3-7303-4200-9974-D08B4443AD85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363-477C-9D60-6DAB15CBEB3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904EA0E-05A0-4EEA-B5B4-2AACF64327AD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363-477C-9D60-6DAB15CBEB3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71CAA97-28A0-42C7-9180-F43917193773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363-477C-9D60-6DAB15CBEB3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2D1FEB4-D6C5-4502-9BDE-D855D74B1E37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363-477C-9D60-6DAB15CBEB3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34D5E6D-630C-4A67-ACBD-EF231F870C96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363-477C-9D60-6DAB15CBEB35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EEB50192-1B5B-46B9-AE54-14B8F860012A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363-477C-9D60-6DAB15CBEB3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E1725DDB-3FC3-40F4-8195-3BDD65D70F95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363-477C-9D60-6DAB15CBEB35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AEEC4982-53AA-41C7-880F-67F1A48F2947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4363-477C-9D60-6DAB15CBEB35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910C798D-CBB6-43C2-A477-ED4B455492E4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868-4176-92C7-CE13D79B3682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183M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EA4-4CE9-B565-DCE074A056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 (Proposed)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185</c:v>
                </c:pt>
                <c:pt idx="1">
                  <c:v>185</c:v>
                </c:pt>
                <c:pt idx="2">
                  <c:v>138</c:v>
                </c:pt>
                <c:pt idx="3">
                  <c:v>144</c:v>
                </c:pt>
                <c:pt idx="4">
                  <c:v>148</c:v>
                </c:pt>
                <c:pt idx="5">
                  <c:v>147</c:v>
                </c:pt>
                <c:pt idx="6">
                  <c:v>154</c:v>
                </c:pt>
                <c:pt idx="7">
                  <c:v>159</c:v>
                </c:pt>
                <c:pt idx="8">
                  <c:v>170</c:v>
                </c:pt>
                <c:pt idx="9">
                  <c:v>175</c:v>
                </c:pt>
                <c:pt idx="10">
                  <c:v>183</c:v>
                </c:pt>
                <c:pt idx="11">
                  <c:v>183</c:v>
                </c:pt>
                <c:pt idx="12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8-4176-92C7-CE13D79B36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5630784"/>
        <c:axId val="545626848"/>
      </c:barChart>
      <c:catAx>
        <c:axId val="545630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 dirty="0"/>
                  <a:t>Fiscal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545626848"/>
        <c:crosses val="autoZero"/>
        <c:auto val="1"/>
        <c:lblAlgn val="ctr"/>
        <c:lblOffset val="100"/>
        <c:noMultiLvlLbl val="0"/>
      </c:catAx>
      <c:valAx>
        <c:axId val="54562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 dirty="0"/>
                  <a:t>$ in Millions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54563078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aseline="0">
          <a:latin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Chart!$B$8</c:f>
              <c:strCache>
                <c:ptCount val="1"/>
                <c:pt idx="0">
                  <c:v>E&amp;G 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Chart!$F$7:$O$7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Chart!$F$8:$O$8</c:f>
              <c:numCache>
                <c:formatCode>"$"#,##0</c:formatCode>
                <c:ptCount val="8"/>
                <c:pt idx="0">
                  <c:v>40</c:v>
                </c:pt>
                <c:pt idx="1">
                  <c:v>47</c:v>
                </c:pt>
                <c:pt idx="2">
                  <c:v>80</c:v>
                </c:pt>
                <c:pt idx="3">
                  <c:v>154</c:v>
                </c:pt>
                <c:pt idx="4">
                  <c:v>207</c:v>
                </c:pt>
                <c:pt idx="5">
                  <c:v>364</c:v>
                </c:pt>
                <c:pt idx="6">
                  <c:v>79</c:v>
                </c:pt>
                <c:pt idx="7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7-4980-857D-9A008D6B50F2}"/>
            </c:ext>
          </c:extLst>
        </c:ser>
        <c:ser>
          <c:idx val="1"/>
          <c:order val="1"/>
          <c:tx>
            <c:strRef>
              <c:f>Chart!$B$9</c:f>
              <c:strCache>
                <c:ptCount val="1"/>
                <c:pt idx="0">
                  <c:v>SOMD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Chart!$F$7:$O$7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Chart!$F$9:$O$9</c:f>
              <c:numCache>
                <c:formatCode>"$"#,##0</c:formatCode>
                <c:ptCount val="8"/>
                <c:pt idx="0">
                  <c:v>23</c:v>
                </c:pt>
                <c:pt idx="1">
                  <c:v>16</c:v>
                </c:pt>
                <c:pt idx="2">
                  <c:v>16</c:v>
                </c:pt>
                <c:pt idx="3">
                  <c:v>31</c:v>
                </c:pt>
                <c:pt idx="4">
                  <c:v>32</c:v>
                </c:pt>
                <c:pt idx="5">
                  <c:v>154</c:v>
                </c:pt>
                <c:pt idx="6">
                  <c:v>4</c:v>
                </c:pt>
                <c:pt idx="7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7-4980-857D-9A008D6B50F2}"/>
            </c:ext>
          </c:extLst>
        </c:ser>
        <c:ser>
          <c:idx val="2"/>
          <c:order val="2"/>
          <c:tx>
            <c:strRef>
              <c:f>Chart!$B$10</c:f>
              <c:strCache>
                <c:ptCount val="1"/>
                <c:pt idx="0">
                  <c:v>Auxiliaries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Chart!$F$7:$O$7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Chart!$F$10:$O$10</c:f>
              <c:numCache>
                <c:formatCode>"$"#,##0</c:formatCode>
                <c:ptCount val="8"/>
                <c:pt idx="0">
                  <c:v>5</c:v>
                </c:pt>
                <c:pt idx="1">
                  <c:v>13</c:v>
                </c:pt>
                <c:pt idx="2">
                  <c:v>14</c:v>
                </c:pt>
                <c:pt idx="3">
                  <c:v>24</c:v>
                </c:pt>
                <c:pt idx="4">
                  <c:v>40</c:v>
                </c:pt>
                <c:pt idx="5">
                  <c:v>77</c:v>
                </c:pt>
                <c:pt idx="6">
                  <c:v>17</c:v>
                </c:pt>
                <c:pt idx="7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07-4980-857D-9A008D6B50F2}"/>
            </c:ext>
          </c:extLst>
        </c:ser>
        <c:ser>
          <c:idx val="3"/>
          <c:order val="3"/>
          <c:tx>
            <c:strRef>
              <c:f>Chart!$B$11</c:f>
              <c:strCache>
                <c:ptCount val="1"/>
                <c:pt idx="0">
                  <c:v>Emerging Opportunities &amp; Contingency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Chart!$F$7:$O$7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Chart!$F$11:$O$11</c:f>
              <c:numCache>
                <c:formatCode>General</c:formatCode>
                <c:ptCount val="8"/>
                <c:pt idx="3" formatCode="&quot;$&quot;#,##0">
                  <c:v>43</c:v>
                </c:pt>
                <c:pt idx="4" formatCode="&quot;$&quot;#,##0">
                  <c:v>60</c:v>
                </c:pt>
                <c:pt idx="5" formatCode="&quot;$&quot;#,##0">
                  <c:v>45</c:v>
                </c:pt>
                <c:pt idx="6" formatCode="&quot;$&quot;#,##0">
                  <c:v>40</c:v>
                </c:pt>
                <c:pt idx="7" formatCode="&quot;$&quot;#,##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07-4980-857D-9A008D6B5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98680"/>
        <c:axId val="295298928"/>
      </c:barChart>
      <c:catAx>
        <c:axId val="33109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98928"/>
        <c:crosses val="autoZero"/>
        <c:auto val="1"/>
        <c:lblAlgn val="ctr"/>
        <c:lblOffset val="100"/>
        <c:noMultiLvlLbl val="0"/>
      </c:catAx>
      <c:valAx>
        <c:axId val="29529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9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920281116713539"/>
          <c:y val="0.94417976005839377"/>
          <c:w val="0.48636266485292973"/>
          <c:h val="5.5820239941606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8" y="23"/>
            <a:ext cx="4028159" cy="35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t" anchorCtr="0" compatLnSpc="1">
            <a:prstTxWarp prst="textNoShape">
              <a:avLst/>
            </a:prstTxWarp>
          </a:bodyPr>
          <a:lstStyle>
            <a:lvl1pPr algn="l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8277" y="23"/>
            <a:ext cx="4028159" cy="35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t" anchorCtr="0" compatLnSpc="1">
            <a:prstTxWarp prst="textNoShape">
              <a:avLst/>
            </a:prstTxWarp>
          </a:bodyPr>
          <a:lstStyle>
            <a:lvl1pPr algn="r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8" y="6658703"/>
            <a:ext cx="4028159" cy="35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b" anchorCtr="0" compatLnSpc="1">
            <a:prstTxWarp prst="textNoShape">
              <a:avLst/>
            </a:prstTxWarp>
          </a:bodyPr>
          <a:lstStyle>
            <a:lvl1pPr algn="l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8277" y="6658703"/>
            <a:ext cx="4028159" cy="35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b" anchorCtr="0" compatLnSpc="1">
            <a:prstTxWarp prst="textNoShape">
              <a:avLst/>
            </a:prstTxWarp>
          </a:bodyPr>
          <a:lstStyle>
            <a:lvl1pPr algn="r" defTabSz="922523">
              <a:spcBef>
                <a:spcPct val="0"/>
              </a:spcBef>
              <a:defRPr sz="1300"/>
            </a:lvl1pPr>
          </a:lstStyle>
          <a:p>
            <a:fld id="{2FCF6AAA-2DA6-49BC-B825-962E5A5D5D5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05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8" y="23"/>
            <a:ext cx="4028159" cy="3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t" anchorCtr="0" compatLnSpc="1">
            <a:prstTxWarp prst="textNoShape">
              <a:avLst/>
            </a:prstTxWarp>
          </a:bodyPr>
          <a:lstStyle>
            <a:lvl1pPr algn="l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8277" y="23"/>
            <a:ext cx="4028159" cy="3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t" anchorCtr="0" compatLnSpc="1">
            <a:prstTxWarp prst="textNoShape">
              <a:avLst/>
            </a:prstTxWarp>
          </a:bodyPr>
          <a:lstStyle>
            <a:lvl1pPr algn="r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03463" y="517525"/>
            <a:ext cx="4694237" cy="2641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3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0101" y="3332347"/>
            <a:ext cx="6816235" cy="316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8" y="6664702"/>
            <a:ext cx="4028159" cy="3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b" anchorCtr="0" compatLnSpc="1">
            <a:prstTxWarp prst="textNoShape">
              <a:avLst/>
            </a:prstTxWarp>
          </a:bodyPr>
          <a:lstStyle>
            <a:lvl1pPr algn="l" defTabSz="922523">
              <a:spcBef>
                <a:spcPct val="0"/>
              </a:spcBef>
              <a:defRPr sz="1300"/>
            </a:lvl1pPr>
          </a:lstStyle>
          <a:p>
            <a:endParaRPr lang="en-US" dirty="0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8277" y="6664702"/>
            <a:ext cx="4028159" cy="3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2" tIns="46161" rIns="92322" bIns="46161" numCol="1" anchor="b" anchorCtr="0" compatLnSpc="1">
            <a:prstTxWarp prst="textNoShape">
              <a:avLst/>
            </a:prstTxWarp>
          </a:bodyPr>
          <a:lstStyle>
            <a:lvl1pPr algn="r" defTabSz="922523">
              <a:spcBef>
                <a:spcPct val="0"/>
              </a:spcBef>
              <a:defRPr sz="1300"/>
            </a:lvl1pPr>
          </a:lstStyle>
          <a:p>
            <a:fld id="{5F383CB4-E729-409F-8E10-151E539000F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182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83CB4-E729-409F-8E10-151E539000F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9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43FF4-D0E7-402E-B852-1FC2706EC0F8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03463" y="517525"/>
            <a:ext cx="4694237" cy="2641600"/>
          </a:xfrm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87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403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670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BF3F-4371-4200-8487-E45467389F2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BF3F-4371-4200-8487-E45467389F2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03463" y="517525"/>
            <a:ext cx="4695825" cy="2641600"/>
          </a:xfrm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43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BF3F-4371-4200-8487-E45467389F2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20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BF3F-4371-4200-8487-E45467389F22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51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174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174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660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54250" y="381000"/>
            <a:ext cx="4787900" cy="2693988"/>
          </a:xfrm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49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741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46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5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383CB4-E729-409F-8E10-151E539000F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25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19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551B1E-06E3-D748-9A57-FBC7672BE2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83" y="6236681"/>
            <a:ext cx="1537023" cy="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4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0F347F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10082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B8F101A-5762-A94D-B26B-936FC3619C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61F0AD-32E4-7248-AD55-7F85DBB96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7" y="6014397"/>
            <a:ext cx="1836972" cy="9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1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93853" y="277793"/>
            <a:ext cx="11119899" cy="7315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4267" cap="none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93712" y="1009313"/>
            <a:ext cx="11120440" cy="7315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67" b="1" cap="none">
                <a:solidFill>
                  <a:schemeClr val="tx2"/>
                </a:solidFill>
                <a:latin typeface="+mn-lt"/>
                <a:cs typeface="Arial Narrow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Lead-in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93712" y="1828820"/>
            <a:ext cx="11120040" cy="289928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chemeClr val="tx1"/>
              </a:buClr>
              <a:buFont typeface="Arial" charset="0"/>
              <a:buChar char="•"/>
              <a:defRPr sz="1867"/>
            </a:lvl1pPr>
            <a:lvl2pPr>
              <a:buClr>
                <a:schemeClr val="tx1"/>
              </a:buClr>
              <a:defRPr sz="1867"/>
            </a:lvl2pPr>
            <a:lvl3pPr>
              <a:buClr>
                <a:schemeClr val="tx1"/>
              </a:buClr>
              <a:defRPr sz="1867"/>
            </a:lvl3pPr>
            <a:lvl4pPr>
              <a:buClr>
                <a:schemeClr val="tx1"/>
              </a:buClr>
              <a:defRPr sz="1867"/>
            </a:lvl4pPr>
            <a:lvl5pPr>
              <a:buClr>
                <a:schemeClr val="tx1"/>
              </a:buClr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Huron-Logo_2_v0_alt_hrznt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13" y="6405420"/>
            <a:ext cx="1388065" cy="320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3EBE44-9935-FB40-BF5A-C51BECFC319C}"/>
              </a:ext>
            </a:extLst>
          </p:cNvPr>
          <p:cNvSpPr/>
          <p:nvPr userDrawn="1"/>
        </p:nvSpPr>
        <p:spPr>
          <a:xfrm>
            <a:off x="517557" y="6383372"/>
            <a:ext cx="2664511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33" dirty="0">
                <a:solidFill>
                  <a:schemeClr val="bg2"/>
                </a:solidFill>
              </a:rPr>
              <a:t>© 2019 Huron Consulting Group Inc. and affiliates.</a:t>
            </a:r>
            <a:endParaRPr lang="en-US" sz="2133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435F65-005C-A048-83BC-0883F6B2EA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9869" y="102939"/>
            <a:ext cx="1134191" cy="34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8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97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920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046238"/>
          </a:xfrm>
        </p:spPr>
        <p:txBody>
          <a:bodyPr>
            <a:normAutofit/>
          </a:bodyPr>
          <a:lstStyle>
            <a:lvl1pPr>
              <a:defRPr sz="4800" baseline="0"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183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8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011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90119"/>
            <a:ext cx="6815667" cy="53360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81200"/>
            <a:ext cx="4011084" cy="414496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7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1999"/>
            <a:ext cx="7315200" cy="396557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3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972800" cy="990600"/>
          </a:xfrm>
        </p:spPr>
        <p:txBody>
          <a:bodyPr>
            <a:normAutofit/>
          </a:bodyPr>
          <a:lstStyle>
            <a:lvl1pPr>
              <a:defRPr sz="4800" baseline="0">
                <a:solidFill>
                  <a:srgbClr val="1B2957"/>
                </a:solidFill>
              </a:defRPr>
            </a:lvl1pPr>
          </a:lstStyle>
          <a:p>
            <a:r>
              <a:rPr lang="en-US" dirty="0"/>
              <a:t>Regular Bulleted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96316"/>
          </a:xfrm>
        </p:spPr>
        <p:txBody>
          <a:bodyPr/>
          <a:lstStyle>
            <a:lvl1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  <a:lvl2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2pPr>
            <a:lvl3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3pPr>
            <a:lvl4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4pPr>
            <a:lvl5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39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0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6354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94926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046238"/>
          </a:xfrm>
        </p:spPr>
        <p:txBody>
          <a:bodyPr>
            <a:normAutofit/>
          </a:bodyPr>
          <a:lstStyle>
            <a:lvl1pPr>
              <a:defRPr sz="4800" baseline="0"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2229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71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011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90119"/>
            <a:ext cx="6815667" cy="53360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81200"/>
            <a:ext cx="4011084" cy="414496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58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1999"/>
            <a:ext cx="7315200" cy="396557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16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8421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826684" y="1827213"/>
            <a:ext cx="9751483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05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  <p:pic>
        <p:nvPicPr>
          <p:cNvPr id="10" name="Picture 2" descr="CFO - Office of the Chief Financial Office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637" y="123824"/>
            <a:ext cx="1685925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387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6091-CDED-42A7-8765-53045B1F0618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06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ECDC7-0955-4164-863E-1CF54AA3DE4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43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996B-5F4B-4C21-A349-5784D11A973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56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1FF1-1A4D-41BC-9480-7E15B29563B5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18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BFCE-0BCB-4AAB-A4D1-138CFBE4ECEF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587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C067-CEEF-44D5-B9E2-83041C6F517A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95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B243-4D7D-42DB-8029-DB165108FA2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90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B811-98F9-46C2-B3D8-9BB1D1F1B206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660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48C4-DA12-40AE-B862-1CC95BF29CF9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8714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D678-E8BB-4D1A-AA73-0EA41034152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07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03AF-6FCD-48F5-954E-325DD84ACF88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48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- Tomb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93853" y="277793"/>
            <a:ext cx="11119899" cy="7315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4267" cap="none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93712" y="1009313"/>
            <a:ext cx="11120440" cy="7315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67" b="1" cap="none">
                <a:solidFill>
                  <a:schemeClr val="tx2"/>
                </a:solidFill>
                <a:latin typeface="+mn-lt"/>
                <a:cs typeface="Arial Narrow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Lead-in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93712" y="1828820"/>
            <a:ext cx="11120040" cy="289928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chemeClr val="tx1"/>
              </a:buClr>
              <a:buFont typeface="Arial" charset="0"/>
              <a:buChar char="•"/>
              <a:defRPr sz="1867"/>
            </a:lvl1pPr>
            <a:lvl2pPr>
              <a:buClr>
                <a:schemeClr val="tx1"/>
              </a:buClr>
              <a:defRPr sz="1867"/>
            </a:lvl2pPr>
            <a:lvl3pPr>
              <a:buClr>
                <a:schemeClr val="tx1"/>
              </a:buClr>
              <a:defRPr sz="1867"/>
            </a:lvl3pPr>
            <a:lvl4pPr>
              <a:buClr>
                <a:schemeClr val="tx1"/>
              </a:buClr>
              <a:defRPr sz="1867"/>
            </a:lvl4pPr>
            <a:lvl5pPr>
              <a:buClr>
                <a:schemeClr val="tx1"/>
              </a:buClr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3EBE44-9935-FB40-BF5A-C51BECFC319C}"/>
              </a:ext>
            </a:extLst>
          </p:cNvPr>
          <p:cNvSpPr/>
          <p:nvPr userDrawn="1"/>
        </p:nvSpPr>
        <p:spPr>
          <a:xfrm>
            <a:off x="517557" y="6383372"/>
            <a:ext cx="2664511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33" dirty="0">
                <a:solidFill>
                  <a:schemeClr val="bg2"/>
                </a:solidFill>
              </a:rPr>
              <a:t>© 2019 Huron Consulting Group Inc. and affiliates.</a:t>
            </a:r>
            <a:endParaRPr lang="en-US" sz="2133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68818-7E60-AE48-805A-0CDE1BA6F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3712" y="5396551"/>
            <a:ext cx="11120440" cy="90427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anchor="ctr"/>
          <a:lstStyle>
            <a:lvl1pPr marL="0" indent="0" algn="ctr">
              <a:buNone/>
              <a:defRPr sz="1867"/>
            </a:lvl1pPr>
          </a:lstStyle>
          <a:p>
            <a:pPr lvl="0"/>
            <a:r>
              <a:rPr lang="en-US" dirty="0"/>
              <a:t>Tombstone</a:t>
            </a:r>
          </a:p>
        </p:txBody>
      </p:sp>
    </p:spTree>
    <p:extLst>
      <p:ext uri="{BB962C8B-B14F-4D97-AF65-F5344CB8AC3E}">
        <p14:creationId xmlns:p14="http://schemas.microsoft.com/office/powerpoint/2010/main" val="22284307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551B1E-06E3-D748-9A57-FBC7672BE2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" y="6266583"/>
            <a:ext cx="1537023" cy="473915"/>
          </a:xfrm>
          <a:prstGeom prst="rect">
            <a:avLst/>
          </a:prstGeom>
        </p:spPr>
      </p:pic>
      <p:pic>
        <p:nvPicPr>
          <p:cNvPr id="8" name="Picture 2" descr="CFO - Office of the Chief Financial Office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1" y="6349715"/>
            <a:ext cx="1156308" cy="4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66809" y="6425146"/>
            <a:ext cx="6583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205B"/>
                </a:solidFill>
              </a:rPr>
              <a:t>-</a:t>
            </a:r>
            <a:fld id="{85279B9F-1221-4E9B-994A-FFB2264C6DEA}" type="slidenum">
              <a:rPr lang="en-US" smtClean="0">
                <a:solidFill>
                  <a:srgbClr val="00205B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205B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429584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6237"/>
            <a:ext cx="10515600" cy="11744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2" descr="CFO - Office of the Chief Financial Offic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1" y="6349715"/>
            <a:ext cx="1156308" cy="4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69594" y="6503540"/>
            <a:ext cx="6583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205B"/>
                </a:solidFill>
              </a:rPr>
              <a:t>-</a:t>
            </a:r>
            <a:fld id="{85279B9F-1221-4E9B-994A-FFB2264C6DEA}" type="slidenum">
              <a:rPr lang="en-US" smtClean="0">
                <a:solidFill>
                  <a:srgbClr val="00205B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205B"/>
                </a:solidFill>
              </a:rPr>
              <a:t>-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551B1E-06E3-D748-9A57-FBC7672BE2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" y="6266583"/>
            <a:ext cx="1537023" cy="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727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with top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765688" y="328446"/>
            <a:ext cx="10683053" cy="431780"/>
          </a:xfrm>
          <a:prstGeom prst="rect">
            <a:avLst/>
          </a:prstGeom>
        </p:spPr>
        <p:txBody>
          <a:bodyPr vert="horz" lIns="0" tIns="103842" rIns="0" bIns="103842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67" b="1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765688" y="1004308"/>
            <a:ext cx="10683053" cy="228451"/>
          </a:xfrm>
          <a:prstGeom prst="rect">
            <a:avLst/>
          </a:prstGeom>
        </p:spPr>
        <p:txBody>
          <a:bodyPr vert="horz" lIns="0" tIns="103842" rIns="0" bIns="103842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65690" y="1448782"/>
            <a:ext cx="10688828" cy="4380487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ante.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, in </a:t>
            </a:r>
            <a:r>
              <a:rPr lang="en-US" dirty="0" err="1"/>
              <a:t>ultricies</a:t>
            </a:r>
            <a:r>
              <a:rPr lang="en-US" dirty="0"/>
              <a:t> diam.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cursus et.</a:t>
            </a:r>
          </a:p>
        </p:txBody>
      </p:sp>
      <p:pic>
        <p:nvPicPr>
          <p:cNvPr id="7" name="Picture 2" descr="CFO - Office of the Chief Financial Offic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1" y="6349715"/>
            <a:ext cx="1156308" cy="4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69594" y="6503540"/>
            <a:ext cx="6583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F347F"/>
                </a:solidFill>
              </a:defRPr>
            </a:lvl1pPr>
          </a:lstStyle>
          <a:p>
            <a:pPr>
              <a:defRPr/>
            </a:pPr>
            <a:r>
              <a:rPr lang="en-US" dirty="0"/>
              <a:t>-</a:t>
            </a:r>
            <a:fld id="{85279B9F-1221-4E9B-994A-FFB2264C6DEA}" type="slidenum">
              <a:rPr lang="en-US" smtClean="0"/>
              <a:pPr>
                <a:defRPr/>
              </a:pPr>
              <a:t>‹#›</a:t>
            </a:fld>
            <a:r>
              <a:rPr lang="en-US" dirty="0"/>
              <a:t>-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551B1E-06E3-D748-9A57-FBC7672BE2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" y="6266583"/>
            <a:ext cx="1537023" cy="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15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6091-CDED-42A7-8765-53045B1F0618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810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ECDC7-0955-4164-863E-1CF54AA3DE4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1275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996B-5F4B-4C21-A349-5784D11A973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4942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1FF1-1A4D-41BC-9480-7E15B29563B5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674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BFCE-0BCB-4AAB-A4D1-138CFBE4ECEF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596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C067-CEEF-44D5-B9E2-83041C6F517A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5168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B243-4D7D-42DB-8029-DB165108FA27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650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B811-98F9-46C2-B3D8-9BB1D1F1B206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909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48C4-DA12-40AE-B862-1CC95BF29CF9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692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D678-E8BB-4D1A-AA73-0EA41034152C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834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03AF-6FCD-48F5-954E-325DD84ACF88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4384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- Tomb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93853" y="277793"/>
            <a:ext cx="11119899" cy="7315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4267" cap="none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93712" y="1009313"/>
            <a:ext cx="11120440" cy="7315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67" b="1" cap="none">
                <a:solidFill>
                  <a:schemeClr val="tx2"/>
                </a:solidFill>
                <a:latin typeface="+mn-lt"/>
                <a:cs typeface="Arial Narrow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Lead-in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93712" y="1828820"/>
            <a:ext cx="11120040" cy="289928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chemeClr val="tx1"/>
              </a:buClr>
              <a:buFont typeface="Arial" charset="0"/>
              <a:buChar char="•"/>
              <a:defRPr sz="1867"/>
            </a:lvl1pPr>
            <a:lvl2pPr>
              <a:buClr>
                <a:schemeClr val="tx1"/>
              </a:buClr>
              <a:defRPr sz="1867"/>
            </a:lvl2pPr>
            <a:lvl3pPr>
              <a:buClr>
                <a:schemeClr val="tx1"/>
              </a:buClr>
              <a:defRPr sz="1867"/>
            </a:lvl3pPr>
            <a:lvl4pPr>
              <a:buClr>
                <a:schemeClr val="tx1"/>
              </a:buClr>
              <a:defRPr sz="1867"/>
            </a:lvl4pPr>
            <a:lvl5pPr>
              <a:buClr>
                <a:schemeClr val="tx1"/>
              </a:buClr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3EBE44-9935-FB40-BF5A-C51BECFC319C}"/>
              </a:ext>
            </a:extLst>
          </p:cNvPr>
          <p:cNvSpPr/>
          <p:nvPr userDrawn="1"/>
        </p:nvSpPr>
        <p:spPr>
          <a:xfrm>
            <a:off x="517557" y="6383372"/>
            <a:ext cx="2664511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33" dirty="0">
                <a:solidFill>
                  <a:schemeClr val="bg2"/>
                </a:solidFill>
              </a:rPr>
              <a:t>© 2019 Huron Consulting Group Inc. and affiliates.</a:t>
            </a:r>
            <a:endParaRPr lang="en-US" sz="2133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68818-7E60-AE48-805A-0CDE1BA6F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3712" y="5396551"/>
            <a:ext cx="11120440" cy="90427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anchor="ctr"/>
          <a:lstStyle>
            <a:lvl1pPr marL="0" indent="0" algn="ctr">
              <a:buNone/>
              <a:defRPr sz="1867"/>
            </a:lvl1pPr>
          </a:lstStyle>
          <a:p>
            <a:pPr lvl="0"/>
            <a:r>
              <a:rPr lang="en-US" dirty="0"/>
              <a:t>Tombstone</a:t>
            </a:r>
          </a:p>
        </p:txBody>
      </p:sp>
    </p:spTree>
    <p:extLst>
      <p:ext uri="{BB962C8B-B14F-4D97-AF65-F5344CB8AC3E}">
        <p14:creationId xmlns:p14="http://schemas.microsoft.com/office/powerpoint/2010/main" val="2596668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05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972800" cy="990600"/>
          </a:xfrm>
        </p:spPr>
        <p:txBody>
          <a:bodyPr>
            <a:normAutofit/>
          </a:bodyPr>
          <a:lstStyle>
            <a:lvl1pPr>
              <a:defRPr sz="4800" baseline="0">
                <a:solidFill>
                  <a:srgbClr val="1B2957"/>
                </a:solidFill>
              </a:defRPr>
            </a:lvl1pPr>
          </a:lstStyle>
          <a:p>
            <a:r>
              <a:rPr lang="en-US" dirty="0"/>
              <a:t>Regular Bulleted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96316"/>
          </a:xfrm>
        </p:spPr>
        <p:txBody>
          <a:bodyPr/>
          <a:lstStyle>
            <a:lvl1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  <a:lvl2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2pPr>
            <a:lvl3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3pPr>
            <a:lvl4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4pPr>
            <a:lvl5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8661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233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416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046238"/>
          </a:xfrm>
        </p:spPr>
        <p:txBody>
          <a:bodyPr>
            <a:normAutofit/>
          </a:bodyPr>
          <a:lstStyle>
            <a:lvl1pPr>
              <a:defRPr sz="4800" baseline="0"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62299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5671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011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90119"/>
            <a:ext cx="6815667" cy="53360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81200"/>
            <a:ext cx="4011084" cy="414496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5958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1999"/>
            <a:ext cx="7315200" cy="396557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211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972800" cy="990600"/>
          </a:xfrm>
        </p:spPr>
        <p:txBody>
          <a:bodyPr>
            <a:normAutofit/>
          </a:bodyPr>
          <a:lstStyle>
            <a:lvl1pPr>
              <a:defRPr sz="4800" baseline="0">
                <a:solidFill>
                  <a:srgbClr val="1B2957"/>
                </a:solidFill>
              </a:defRPr>
            </a:lvl1pPr>
          </a:lstStyle>
          <a:p>
            <a:r>
              <a:rPr lang="en-US" dirty="0"/>
              <a:t>Regular Bulleted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396316"/>
          </a:xfrm>
        </p:spPr>
        <p:txBody>
          <a:bodyPr/>
          <a:lstStyle>
            <a:lvl1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  <a:lvl2pPr>
              <a:defRPr sz="36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2pPr>
            <a:lvl3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3pPr>
            <a:lvl4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4pPr>
            <a:lvl5pPr>
              <a:defRPr sz="2400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250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731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72868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088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046238"/>
          </a:xfrm>
        </p:spPr>
        <p:txBody>
          <a:bodyPr>
            <a:normAutofit/>
          </a:bodyPr>
          <a:lstStyle>
            <a:lvl1pPr>
              <a:defRPr sz="4800" baseline="0"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5075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04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011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90119"/>
            <a:ext cx="6815667" cy="53360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81200"/>
            <a:ext cx="4011084" cy="414496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49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1999"/>
            <a:ext cx="7315200" cy="396557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625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363E-CAC8-0248-AE0B-99E9C157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335C3-FB98-7841-9563-723C1095A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C1827-4A16-4540-8C58-160E060D7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87B67-9DBB-1A4C-ADC3-AACA060D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C126-23C0-0042-B736-A11A6AD99057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9949E-25EE-2244-A5DA-C846EE1B7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4E242-502B-C347-8025-663C2624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F899-D46F-8C4A-996A-8BCBF62C2E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5628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5333" baseline="0">
                <a:solidFill>
                  <a:srgbClr val="1B2957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B2957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95621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30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046238"/>
          </a:xfrm>
        </p:spPr>
        <p:txBody>
          <a:bodyPr>
            <a:normAutofit/>
          </a:bodyPr>
          <a:lstStyle>
            <a:lvl1pPr>
              <a:defRPr sz="4800" baseline="0"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914400"/>
            <a:chOff x="0" y="0"/>
            <a:chExt cx="12192000" cy="914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9"/>
            <a:stretch/>
          </p:blipFill>
          <p:spPr>
            <a:xfrm>
              <a:off x="7632700" y="0"/>
              <a:ext cx="45593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96962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1909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011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90119"/>
            <a:ext cx="6815667" cy="533604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81200"/>
            <a:ext cx="4011084" cy="414496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635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1999"/>
            <a:ext cx="7315200" cy="3965575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79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551B1E-06E3-D748-9A57-FBC7672BE2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83" y="6236681"/>
            <a:ext cx="1537023" cy="4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931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0F347F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9547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B8F101A-5762-A94D-B26B-936FC3619C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61F0AD-32E4-7248-AD55-7F85DBB96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7" y="6014397"/>
            <a:ext cx="1836972" cy="9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435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93853" y="277793"/>
            <a:ext cx="11119899" cy="7315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4267" cap="none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93712" y="1009313"/>
            <a:ext cx="11120440" cy="7315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67" b="1" cap="none">
                <a:solidFill>
                  <a:schemeClr val="tx2"/>
                </a:solidFill>
                <a:latin typeface="+mn-lt"/>
                <a:cs typeface="Arial Narrow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Lead-in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93712" y="1828820"/>
            <a:ext cx="11120040" cy="289928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chemeClr val="tx1"/>
              </a:buClr>
              <a:buFont typeface="Arial" charset="0"/>
              <a:buChar char="•"/>
              <a:defRPr sz="1867"/>
            </a:lvl1pPr>
            <a:lvl2pPr>
              <a:buClr>
                <a:schemeClr val="tx1"/>
              </a:buClr>
              <a:defRPr sz="1867"/>
            </a:lvl2pPr>
            <a:lvl3pPr>
              <a:buClr>
                <a:schemeClr val="tx1"/>
              </a:buClr>
              <a:defRPr sz="1867"/>
            </a:lvl3pPr>
            <a:lvl4pPr>
              <a:buClr>
                <a:schemeClr val="tx1"/>
              </a:buClr>
              <a:defRPr sz="1867"/>
            </a:lvl4pPr>
            <a:lvl5pPr>
              <a:buClr>
                <a:schemeClr val="tx1"/>
              </a:buClr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Huron-Logo_2_v0_alt_hrznt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913" y="6405420"/>
            <a:ext cx="1388065" cy="320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3EBE44-9935-FB40-BF5A-C51BECFC319C}"/>
              </a:ext>
            </a:extLst>
          </p:cNvPr>
          <p:cNvSpPr/>
          <p:nvPr userDrawn="1"/>
        </p:nvSpPr>
        <p:spPr>
          <a:xfrm>
            <a:off x="517557" y="6383372"/>
            <a:ext cx="2664511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33" dirty="0">
                <a:solidFill>
                  <a:schemeClr val="bg2"/>
                </a:solidFill>
              </a:rPr>
              <a:t>© 2019 Huron Consulting Group Inc. and affiliates.</a:t>
            </a:r>
            <a:endParaRPr lang="en-US" sz="2133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435F65-005C-A048-83BC-0883F6B2EA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9869" y="102939"/>
            <a:ext cx="1134191" cy="34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948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850395"/>
            <a:ext cx="10972800" cy="1143000"/>
          </a:xfrm>
        </p:spPr>
        <p:txBody>
          <a:bodyPr>
            <a:normAutofit/>
          </a:bodyPr>
          <a:lstStyle>
            <a:lvl1pPr>
              <a:defRPr sz="5333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2006617"/>
            <a:ext cx="10972800" cy="4241783"/>
          </a:xfrm>
        </p:spPr>
        <p:txBody>
          <a:bodyPr/>
          <a:lstStyle>
            <a:lvl1pPr>
              <a:defRPr sz="3600" baseline="0"/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</a:defRPr>
            </a:lvl1pPr>
          </a:lstStyle>
          <a:p>
            <a:fld id="{7DA7A704-522D-4665-81BB-7C1802EEF9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272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12064"/>
            <a:ext cx="10515600" cy="11786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67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50" r:id="rId2"/>
    <p:sldLayoutId id="2147483821" r:id="rId3"/>
    <p:sldLayoutId id="2147483822" r:id="rId4"/>
    <p:sldLayoutId id="2147483849" r:id="rId5"/>
  </p:sldLayoutIdLst>
  <p:hf sldNum="0" hd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2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0" r:id="rId2"/>
    <p:sldLayoutId id="2147483799" r:id="rId3"/>
    <p:sldLayoutId id="2147483800" r:id="rId4"/>
    <p:sldLayoutId id="2147483801" r:id="rId5"/>
    <p:sldLayoutId id="2147483802" r:id="rId6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21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0AF83-7D01-4ABE-9D49-3F29C67BEB8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30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1CC-73B3-4942-8A0A-790C21780D51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3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hf sldNum="0"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12064"/>
            <a:ext cx="10515600" cy="11786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D2250-7F9A-F54C-9375-9AB57E98EE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" y="6191445"/>
            <a:ext cx="1377729" cy="688865"/>
          </a:xfrm>
          <a:prstGeom prst="rect">
            <a:avLst/>
          </a:prstGeom>
        </p:spPr>
      </p:pic>
      <p:pic>
        <p:nvPicPr>
          <p:cNvPr id="5" name="Picture 2" descr="CFO - Office of the Chief Financial Officer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1" y="6349715"/>
            <a:ext cx="1156308" cy="4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1CC-73B3-4942-8A0A-790C21780D51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University of Pittsburgh COVID-19 Financial Impact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4D4F6-A512-4422-9DFF-B2EB780F1D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98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</p:sldLayoutIdLst>
  <p:hf sldNum="0"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4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62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06362"/>
            <a:ext cx="10972800" cy="104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8799"/>
            <a:ext cx="10972800" cy="441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5EBC-42BB-4746-BDE3-04AF7B17D7AF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44A4D-3D07-A744-B5BD-BC5B31A5E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5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 baseline="0">
          <a:solidFill>
            <a:srgbClr val="1B2957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12064"/>
            <a:ext cx="10515600" cy="11786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489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66A8-D380-46FA-9AB8-D351A9B38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68437"/>
          </a:xfrm>
        </p:spPr>
        <p:txBody>
          <a:bodyPr/>
          <a:lstStyle/>
          <a:p>
            <a:r>
              <a:rPr lang="en-US" sz="4000" dirty="0"/>
              <a:t>UNIVERSITY OF PITTSBURGH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87C748-3561-42CC-94E0-61894F719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43200"/>
            <a:ext cx="9144000" cy="2667000"/>
          </a:xfr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en-US" dirty="0">
                <a:solidFill>
                  <a:srgbClr val="003493"/>
                </a:solidFill>
                <a:latin typeface="Arial Black" panose="020B0A04020102020204"/>
              </a:rPr>
              <a:t>Board of Trustees </a:t>
            </a:r>
          </a:p>
          <a:p>
            <a:pPr lvl="0">
              <a:spcBef>
                <a:spcPct val="0"/>
              </a:spcBef>
              <a:defRPr/>
            </a:pPr>
            <a:r>
              <a:rPr lang="en-US" dirty="0">
                <a:solidFill>
                  <a:srgbClr val="003493"/>
                </a:solidFill>
                <a:latin typeface="Arial Black" panose="020B0A04020102020204"/>
              </a:rPr>
              <a:t>Joint Budget and Executive Committee Information Meeting</a:t>
            </a:r>
            <a:br>
              <a:rPr lang="en-US" dirty="0">
                <a:solidFill>
                  <a:srgbClr val="003493"/>
                </a:solidFill>
                <a:latin typeface="Arial Black" panose="020B0A04020102020204"/>
              </a:rPr>
            </a:br>
            <a:br>
              <a:rPr lang="en-US" dirty="0">
                <a:solidFill>
                  <a:srgbClr val="003493"/>
                </a:solidFill>
                <a:latin typeface="Arial Black" panose="020B0A04020102020204"/>
              </a:rPr>
            </a:br>
            <a:endParaRPr lang="en-US" i="1" dirty="0">
              <a:solidFill>
                <a:srgbClr val="003493"/>
              </a:solidFill>
              <a:latin typeface="Arial Black" panose="020B0A0402010202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July 13, 2021</a:t>
            </a:r>
          </a:p>
        </p:txBody>
      </p:sp>
    </p:spTree>
    <p:extLst>
      <p:ext uri="{BB962C8B-B14F-4D97-AF65-F5344CB8AC3E}">
        <p14:creationId xmlns:p14="http://schemas.microsoft.com/office/powerpoint/2010/main" val="2413289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0500" y="1205948"/>
            <a:ext cx="11811000" cy="5161732"/>
          </a:xfrm>
        </p:spPr>
        <p:txBody>
          <a:bodyPr>
            <a:noAutofit/>
          </a:bodyPr>
          <a:lstStyle/>
          <a:p>
            <a:pPr marL="1066785" lvl="3" indent="-457200">
              <a:spcAft>
                <a:spcPts val="600"/>
              </a:spcAft>
              <a:buClr>
                <a:srgbClr val="0F347F"/>
              </a:buClr>
              <a:buFont typeface="Arial" panose="020B0604020202020204" pitchFamily="34" charset="0"/>
              <a:buChar char="•"/>
            </a:pPr>
            <a:r>
              <a:rPr lang="en-US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Year 2022 Proposed Operating Budget </a:t>
            </a:r>
          </a:p>
          <a:p>
            <a:pPr marL="0" lvl="2" indent="0">
              <a:spcAft>
                <a:spcPts val="600"/>
              </a:spcAft>
              <a:buClr>
                <a:srgbClr val="0F347F"/>
              </a:buClr>
              <a:buNone/>
            </a:pPr>
            <a:endParaRPr lang="en-US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66785" lvl="3" indent="-457200">
              <a:spcAft>
                <a:spcPts val="600"/>
              </a:spcAft>
              <a:buClr>
                <a:srgbClr val="0F347F"/>
              </a:buClr>
              <a:buFont typeface="Arial" panose="020B0604020202020204" pitchFamily="34" charset="0"/>
              <a:buChar char="•"/>
            </a:pPr>
            <a:r>
              <a:rPr lang="en-US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Year 2022 Proposed Capital Budget  </a:t>
            </a:r>
          </a:p>
          <a:p>
            <a:pPr marL="0" lvl="2" indent="0">
              <a:spcAft>
                <a:spcPts val="600"/>
              </a:spcAft>
              <a:buClr>
                <a:srgbClr val="0F347F"/>
              </a:buClr>
              <a:buNone/>
            </a:pPr>
            <a:endParaRPr lang="en-US" sz="2800" dirty="0">
              <a:solidFill>
                <a:srgbClr val="0F347F"/>
              </a:solidFill>
              <a:highlight>
                <a:srgbClr val="FFFF00"/>
              </a:highlight>
              <a:latin typeface="Arial Black" panose="020B0A04020102020204" pitchFamily="34" charset="0"/>
            </a:endParaRPr>
          </a:p>
          <a:p>
            <a:pPr marL="457200" lvl="2" indent="-4572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002B5E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08F3D4-B8DA-4B54-86D1-A97DE0C81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2" y="-152400"/>
            <a:ext cx="10515600" cy="1325033"/>
          </a:xfrm>
        </p:spPr>
        <p:txBody>
          <a:bodyPr>
            <a:normAutofit/>
          </a:bodyPr>
          <a:lstStyle/>
          <a:p>
            <a:r>
              <a:rPr lang="en-US" sz="3730" dirty="0">
                <a:solidFill>
                  <a:srgbClr val="003493"/>
                </a:solidFill>
                <a:latin typeface="Arial Black" panose="020B0A04020102020204" pitchFamily="34" charset="0"/>
              </a:rPr>
              <a:t>Agenda</a:t>
            </a:r>
            <a:endParaRPr lang="en-US" sz="3730" dirty="0"/>
          </a:p>
        </p:txBody>
      </p:sp>
    </p:spTree>
    <p:extLst>
      <p:ext uri="{BB962C8B-B14F-4D97-AF65-F5344CB8AC3E}">
        <p14:creationId xmlns:p14="http://schemas.microsoft.com/office/powerpoint/2010/main" val="3981704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9144000" cy="1655763"/>
          </a:xfrm>
        </p:spPr>
        <p:txBody>
          <a:bodyPr>
            <a:normAutofit fontScale="25000" lnSpcReduction="20000"/>
          </a:bodyPr>
          <a:lstStyle/>
          <a:p>
            <a: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  <a:t>Fiscal Year 2022 Proposed</a:t>
            </a:r>
            <a:b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</a:br>
            <a: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  <a:t>Operating Budget</a:t>
            </a:r>
          </a:p>
          <a:p>
            <a:endParaRPr lang="en-US" sz="16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6000" b="1" dirty="0">
                <a:latin typeface="+mj-lt"/>
              </a:rPr>
              <a:t>Hari Sastry</a:t>
            </a:r>
          </a:p>
          <a:p>
            <a:endParaRPr lang="en-US" sz="16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endParaRPr lang="en-US" sz="8700" dirty="0">
              <a:solidFill>
                <a:schemeClr val="bg1"/>
              </a:solidFill>
            </a:endParaRPr>
          </a:p>
          <a:p>
            <a:endParaRPr lang="en-US" sz="8700" dirty="0">
              <a:solidFill>
                <a:schemeClr val="bg1"/>
              </a:solidFill>
            </a:endParaRPr>
          </a:p>
          <a:p>
            <a:br>
              <a:rPr lang="en-US" sz="8700" dirty="0">
                <a:solidFill>
                  <a:schemeClr val="bg1"/>
                </a:solidFill>
              </a:rPr>
            </a:br>
            <a:endParaRPr lang="en-US" sz="87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81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E39A35-6997-4E63-AA2D-E1E60ADF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" y="-112182"/>
            <a:ext cx="11658600" cy="1325033"/>
          </a:xfrm>
        </p:spPr>
        <p:txBody>
          <a:bodyPr>
            <a:normAutofit/>
          </a:bodyPr>
          <a:lstStyle/>
          <a:p>
            <a:pPr defTabSz="914309"/>
            <a:r>
              <a:rPr lang="en-US" sz="4000" dirty="0">
                <a:solidFill>
                  <a:srgbClr val="003493"/>
                </a:solidFill>
                <a:latin typeface="Arial Black" panose="020B0A04020102020204" pitchFamily="34" charset="0"/>
              </a:rPr>
              <a:t>FY 2021 Proposed E&amp;G Budget Summary</a:t>
            </a:r>
            <a:endParaRPr lang="en-US" sz="2000" dirty="0">
              <a:solidFill>
                <a:srgbClr val="003493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23EFE5-2ADF-4821-A5F8-9DFFD1E93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030" y="1348316"/>
            <a:ext cx="5791200" cy="512868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</a:t>
            </a:r>
            <a:r>
              <a:rPr lang="en-US" sz="30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61963" indent="-287338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2.5% base increase for undergrad and grad students</a:t>
            </a:r>
          </a:p>
          <a:p>
            <a:pPr marL="461963" indent="-287338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2.0% additional increase for out-of-state undergrads, excluding Engineering</a:t>
            </a:r>
          </a:p>
          <a:p>
            <a:pPr marL="461963" indent="-287338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2.0% additional increase for all undergrad School of Computing &amp; Information students </a:t>
            </a:r>
          </a:p>
          <a:p>
            <a:pPr marL="461963" indent="-287338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campuses – 1.5% increase</a:t>
            </a:r>
          </a:p>
          <a:p>
            <a:pPr marL="174625" indent="0">
              <a:buNone/>
            </a:pPr>
            <a:r>
              <a:rPr lang="en-US" sz="3000" b="1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Initiatives</a:t>
            </a:r>
          </a:p>
          <a:p>
            <a:pPr marL="631825" indent="-457200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Equity, Diversity &amp; Inclusion</a:t>
            </a:r>
          </a:p>
          <a:p>
            <a:pPr marL="631825" indent="-457200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Recruitment and Retention of Students</a:t>
            </a:r>
          </a:p>
          <a:p>
            <a:pPr marL="631825" indent="-457200"/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Improvements</a:t>
            </a:r>
          </a:p>
          <a:p>
            <a:pPr marL="174625" indent="0">
              <a:buNone/>
            </a:pPr>
            <a:endParaRPr lang="en-US" sz="3000" b="1" dirty="0">
              <a:solidFill>
                <a:srgbClr val="0034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78FCE4-EA91-474A-A045-DDEEFA91C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8860" y="1348316"/>
            <a:ext cx="5768340" cy="43497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Compensation</a:t>
            </a:r>
          </a:p>
          <a:p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of 1.25% in salary increases</a:t>
            </a:r>
          </a:p>
          <a:p>
            <a:pPr marL="574675" lvl="1" indent="-234950">
              <a:buFont typeface="Wingdings" panose="05000000000000000000" pitchFamily="2" charset="2"/>
              <a:buChar char="Ø"/>
            </a:pPr>
            <a:r>
              <a:rPr lang="en-US" sz="1867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Progressively tiered salary increases of 1% based on income </a:t>
            </a:r>
          </a:p>
          <a:p>
            <a:pPr marL="574675" lvl="1" indent="-234950">
              <a:buFont typeface="Wingdings" panose="05000000000000000000" pitchFamily="2" charset="2"/>
              <a:buChar char="Ø"/>
            </a:pPr>
            <a:r>
              <a:rPr lang="en-US" sz="1867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0.25% for merit, market and equity </a:t>
            </a:r>
          </a:p>
          <a:p>
            <a:pPr marL="0" indent="0">
              <a:buNone/>
            </a:pPr>
            <a:endParaRPr lang="en-US" sz="3000" b="1" dirty="0">
              <a:solidFill>
                <a:srgbClr val="0034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Reduction</a:t>
            </a:r>
          </a:p>
          <a:p>
            <a:r>
              <a:rPr lang="en-US" sz="2400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 reduction to balance the budget</a:t>
            </a:r>
          </a:p>
          <a:p>
            <a:pPr marL="0" indent="0">
              <a:buNone/>
            </a:pPr>
            <a:endParaRPr lang="en-US" sz="2400" dirty="0">
              <a:solidFill>
                <a:srgbClr val="0034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09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50000"/>
              </a:spcBef>
              <a:spcAft>
                <a:spcPct val="0"/>
              </a:spcAft>
              <a:defRPr sz="1200" kern="1200" baseline="0">
                <a:solidFill>
                  <a:srgbClr val="002B5E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C3EDA3-4587-41F5-81F3-C43CD688A0D0}"/>
              </a:ext>
            </a:extLst>
          </p:cNvPr>
          <p:cNvSpPr txBox="1">
            <a:spLocks/>
          </p:cNvSpPr>
          <p:nvPr/>
        </p:nvSpPr>
        <p:spPr>
          <a:xfrm>
            <a:off x="-26504" y="49505"/>
            <a:ext cx="11811000" cy="782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333" kern="1200" baseline="0">
                <a:solidFill>
                  <a:srgbClr val="1B2957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800" b="0" i="0" u="none" strike="noStrike" kern="1200" cap="none" spc="0" normalizeH="0" baseline="0" noProof="0" dirty="0">
                <a:ln>
                  <a:noFill/>
                </a:ln>
                <a:solidFill>
                  <a:srgbClr val="003493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Historical Commonwealth Appropriation</a:t>
            </a:r>
            <a:endParaRPr kumimoji="0" lang="en-US" sz="3730" b="0" i="0" u="none" strike="noStrike" kern="1200" cap="none" spc="0" normalizeH="0" baseline="0" noProof="0" dirty="0">
              <a:ln>
                <a:noFill/>
              </a:ln>
              <a:solidFill>
                <a:srgbClr val="1B2957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0635173-A261-4661-8BC4-B6679D349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26482"/>
              </p:ext>
            </p:extLst>
          </p:nvPr>
        </p:nvGraphicFramePr>
        <p:xfrm>
          <a:off x="596624" y="734034"/>
          <a:ext cx="10564744" cy="597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652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9EB0A03-CC14-44EE-9805-E4DEA857C19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431713" cy="1081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4800" kern="1200" baseline="0">
                <a:solidFill>
                  <a:srgbClr val="1B2957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3493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Proposed FY 2022 Unrestricted E&amp;G Budget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1381"/>
            <a:ext cx="10972800" cy="304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2"/>
                </a:solidFill>
              </a:rPr>
            </a:br>
            <a:r>
              <a:rPr lang="en-US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thousands)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6272213"/>
            <a:ext cx="10439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The working capital loan associated with the Pitt Success program, debt service transfers, and funded depreciation are included in Capital / Nonoperating.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316C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8314741-32D2-4A01-A32E-6A5AD3B768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3659" y="1233488"/>
          <a:ext cx="859608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808919" imgH="4016829" progId="Excel.Sheet.12">
                  <p:embed/>
                </p:oleObj>
              </mc:Choice>
              <mc:Fallback>
                <p:oleObj name="Worksheet" r:id="rId3" imgW="6808919" imgH="4016829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8314741-32D2-4A01-A32E-6A5AD3B768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3659" y="1233488"/>
                        <a:ext cx="8596082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6394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97873"/>
            <a:ext cx="10972800" cy="990600"/>
          </a:xfrm>
          <a:noFill/>
          <a:ln/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003493"/>
                </a:solidFill>
                <a:latin typeface="Arial Black" panose="020B0A04020102020204" pitchFamily="34" charset="0"/>
              </a:rPr>
              <a:t>Proposed FY 2022 Auxiliaries Budget</a:t>
            </a:r>
            <a:br>
              <a:rPr lang="en-US" sz="3600" dirty="0"/>
            </a:b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thousands)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8AC054B-8535-4452-8117-E5B2E02E7D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8738" y="1612900"/>
          <a:ext cx="9809162" cy="437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889023" imgH="2645229" progId="Excel.Sheet.12">
                  <p:embed/>
                </p:oleObj>
              </mc:Choice>
              <mc:Fallback>
                <p:oleObj name="Worksheet" r:id="rId3" imgW="5889023" imgH="2645229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8AC054B-8535-4452-8117-E5B2E02E7D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8738" y="1612900"/>
                        <a:ext cx="9809162" cy="437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0504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3493"/>
                </a:solidFill>
                <a:latin typeface="Arial Black" panose="020B0A04020102020204" pitchFamily="34" charset="0"/>
              </a:rPr>
              <a:t>Proposed FY 2022 SOMD Budget</a:t>
            </a:r>
            <a:br>
              <a:rPr lang="en-US" dirty="0">
                <a:solidFill>
                  <a:srgbClr val="003493"/>
                </a:solidFill>
              </a:rPr>
            </a:br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thousands)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0E288E9-FA2C-4847-9C87-3BCD4336C2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1509713"/>
          <a:ext cx="8291513" cy="468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722003" imgH="3820886" progId="Excel.Sheet.12">
                  <p:embed/>
                </p:oleObj>
              </mc:Choice>
              <mc:Fallback>
                <p:oleObj name="Worksheet" r:id="rId3" imgW="6722003" imgH="3820886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0E288E9-FA2C-4847-9C87-3BCD4336C2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2950" y="1509713"/>
                        <a:ext cx="8291513" cy="468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1802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26" y="219740"/>
            <a:ext cx="10972800" cy="9906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3493"/>
                </a:solidFill>
                <a:latin typeface="Arial Black" panose="020B0A04020102020204" pitchFamily="34" charset="0"/>
              </a:rPr>
              <a:t>Proposed FY 2022 E&amp;G Restricted / Research Budget</a:t>
            </a:r>
            <a:br>
              <a:rPr lang="en-US" sz="3600" dirty="0">
                <a:solidFill>
                  <a:srgbClr val="003493"/>
                </a:solidFill>
              </a:rPr>
            </a:br>
            <a:r>
              <a:rPr lang="en-US" sz="1200" i="1" dirty="0">
                <a:solidFill>
                  <a:srgbClr val="0034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thousands of dollars</a:t>
            </a:r>
            <a:r>
              <a:rPr lang="en-US" sz="1200" i="1" dirty="0">
                <a:solidFill>
                  <a:srgbClr val="003493"/>
                </a:solidFill>
              </a:rPr>
              <a:t>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572078F-FDAF-47C5-B6A8-7E574BAE71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2750" y="1438275"/>
          <a:ext cx="8739188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711180" imgH="3543187" progId="Excel.Sheet.12">
                  <p:embed/>
                </p:oleObj>
              </mc:Choice>
              <mc:Fallback>
                <p:oleObj name="Worksheet" r:id="rId3" imgW="6711180" imgH="3543187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572078F-FDAF-47C5-B6A8-7E574BAE71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2750" y="1438275"/>
                        <a:ext cx="8739188" cy="458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97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DFBA2E2-3DF8-411A-9744-BA2AE3D7E399}"/>
              </a:ext>
            </a:extLst>
          </p:cNvPr>
          <p:cNvSpPr txBox="1">
            <a:spLocks/>
          </p:cNvSpPr>
          <p:nvPr/>
        </p:nvSpPr>
        <p:spPr>
          <a:xfrm>
            <a:off x="-152400" y="76200"/>
            <a:ext cx="10896600" cy="7064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286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1" b="0" i="0" u="none" strike="noStrike" kern="1200" cap="none" spc="0" normalizeH="0" baseline="0" noProof="0" dirty="0">
                <a:ln>
                  <a:noFill/>
                </a:ln>
                <a:solidFill>
                  <a:srgbClr val="003493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FY 2022 Proposed University Budget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D395D7-8B61-44BC-8B52-59D4FCD928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1275" y="1087438"/>
          <a:ext cx="9505950" cy="544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196879" imgH="4724250" progId="Excel.Sheet.12">
                  <p:embed/>
                </p:oleObj>
              </mc:Choice>
              <mc:Fallback>
                <p:oleObj name="Worksheet" r:id="rId3" imgW="8196879" imgH="4724250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14D395D7-8B61-44BC-8B52-59D4FCD928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1275" y="1087438"/>
                        <a:ext cx="9505950" cy="544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9352049-B077-4CF1-BEBF-94BD1E9D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3" y="782637"/>
            <a:ext cx="10972800" cy="304800"/>
          </a:xfrm>
        </p:spPr>
        <p:txBody>
          <a:bodyPr>
            <a:noAutofit/>
          </a:bodyPr>
          <a:lstStyle/>
          <a:p>
            <a:br>
              <a:rPr lang="en-US" sz="3600" i="1" dirty="0">
                <a:solidFill>
                  <a:schemeClr val="tx2"/>
                </a:solidFill>
              </a:rPr>
            </a:br>
            <a:r>
              <a:rPr lang="en-US" sz="1200" i="1" dirty="0">
                <a:solidFill>
                  <a:schemeClr val="tx2"/>
                </a:solidFill>
              </a:rPr>
              <a:t>(in thousands) 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277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9144000" cy="1655763"/>
          </a:xfrm>
        </p:spPr>
        <p:txBody>
          <a:bodyPr>
            <a:normAutofit fontScale="25000" lnSpcReduction="20000"/>
          </a:bodyPr>
          <a:lstStyle/>
          <a:p>
            <a: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  <a:t>Status of the Fiscal Year 2022</a:t>
            </a:r>
            <a:b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</a:br>
            <a:r>
              <a:rPr lang="en-US" sz="16000" dirty="0">
                <a:solidFill>
                  <a:srgbClr val="003493"/>
                </a:solidFill>
                <a:latin typeface="+mj-lt"/>
                <a:ea typeface="+mj-ea"/>
                <a:cs typeface="+mj-cs"/>
              </a:rPr>
              <a:t>Capital Budget</a:t>
            </a:r>
          </a:p>
          <a:p>
            <a:endParaRPr lang="en-US" sz="16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en-US" sz="16000" b="1" dirty="0">
                <a:latin typeface="+mj-lt"/>
              </a:rPr>
              <a:t>David DeJong</a:t>
            </a:r>
          </a:p>
          <a:p>
            <a:endParaRPr lang="en-US" sz="16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endParaRPr lang="en-US" sz="8700" dirty="0">
              <a:solidFill>
                <a:schemeClr val="bg1"/>
              </a:solidFill>
            </a:endParaRPr>
          </a:p>
          <a:p>
            <a:endParaRPr lang="en-US" sz="8700" dirty="0">
              <a:solidFill>
                <a:schemeClr val="bg1"/>
              </a:solidFill>
            </a:endParaRPr>
          </a:p>
          <a:p>
            <a:br>
              <a:rPr lang="en-US" sz="8700" dirty="0">
                <a:solidFill>
                  <a:schemeClr val="bg1"/>
                </a:solidFill>
              </a:rPr>
            </a:br>
            <a:endParaRPr lang="en-US" sz="87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87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A1A935-AA6D-47B8-888B-879DBA83F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752" y="1"/>
            <a:ext cx="11897248" cy="823823"/>
          </a:xfrm>
        </p:spPr>
        <p:txBody>
          <a:bodyPr/>
          <a:lstStyle/>
          <a:p>
            <a:pPr algn="l"/>
            <a:r>
              <a:rPr lang="en-US" sz="3733" dirty="0"/>
              <a:t>FY 2022 Proposed Capital Budget Summary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FAE559F-4A9A-4368-83EB-C777493971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7294" y="1275127"/>
          <a:ext cx="7089396" cy="4997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972413" imgH="5619707" progId="Excel.Sheet.12">
                  <p:embed/>
                </p:oleObj>
              </mc:Choice>
              <mc:Fallback>
                <p:oleObj name="Worksheet" r:id="rId3" imgW="7972413" imgH="5619707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FAE559F-4A9A-4368-83EB-C777493971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7294" y="1275127"/>
                        <a:ext cx="7089396" cy="4997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45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EBDE35-4D85-4EAC-B8C6-D703A5B75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042" y="76200"/>
            <a:ext cx="11481916" cy="823823"/>
          </a:xfrm>
        </p:spPr>
        <p:txBody>
          <a:bodyPr/>
          <a:lstStyle/>
          <a:p>
            <a:pPr algn="l"/>
            <a:r>
              <a:rPr lang="en-US" sz="4400" dirty="0"/>
              <a:t>Proposed Capital Budget – FY 2022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38F293-4B38-49C8-8037-435AB110F615}"/>
              </a:ext>
            </a:extLst>
          </p:cNvPr>
          <p:cNvGraphicFramePr>
            <a:graphicFrameLocks noGrp="1"/>
          </p:cNvGraphicFramePr>
          <p:nvPr/>
        </p:nvGraphicFramePr>
        <p:xfrm>
          <a:off x="989901" y="1585520"/>
          <a:ext cx="10173399" cy="4430312"/>
        </p:xfrm>
        <a:graphic>
          <a:graphicData uri="http://schemas.openxmlformats.org/drawingml/2006/table">
            <a:tbl>
              <a:tblPr/>
              <a:tblGrid>
                <a:gridCol w="7506585">
                  <a:extLst>
                    <a:ext uri="{9D8B030D-6E8A-4147-A177-3AD203B41FA5}">
                      <a16:colId xmlns:a16="http://schemas.microsoft.com/office/drawing/2014/main" val="3999977882"/>
                    </a:ext>
                  </a:extLst>
                </a:gridCol>
                <a:gridCol w="2666814">
                  <a:extLst>
                    <a:ext uri="{9D8B030D-6E8A-4147-A177-3AD203B41FA5}">
                      <a16:colId xmlns:a16="http://schemas.microsoft.com/office/drawing/2014/main" val="3382049100"/>
                    </a:ext>
                  </a:extLst>
                </a:gridCol>
              </a:tblGrid>
              <a:tr h="41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Projects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Amount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617474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Auxiliaries Projects (Housing, Repair, Renovation &amp; Design)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$49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820643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Construct New Student Recreation and Wellness Center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$40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062211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Construct New Chilled Water Plant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$39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97308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Renovate Hillman Library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$31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972217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Renovate Alan Magee Scaife </a:t>
                      </a: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Hall 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West Wing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$30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92403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Construct New Engineering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Bldg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Bradford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$23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362106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Other (&lt;$15M projects)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$114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62680"/>
                  </a:ext>
                </a:extLst>
              </a:tr>
              <a:tr h="4189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1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         Total Before Emerging Opportunities and Real Estate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$326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299254"/>
                  </a:ext>
                </a:extLst>
              </a:tr>
              <a:tr h="3979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Emerging Opportunities and Real Estate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$25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544071"/>
                  </a:ext>
                </a:extLst>
              </a:tr>
              <a:tr h="4084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      FY 2022 Total Proposed Capital Budget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$351 Million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90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533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A1A935-AA6D-47B8-888B-879DBA83F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752" y="1"/>
            <a:ext cx="11897248" cy="823823"/>
          </a:xfrm>
        </p:spPr>
        <p:txBody>
          <a:bodyPr/>
          <a:lstStyle/>
          <a:p>
            <a:pPr algn="l"/>
            <a:r>
              <a:rPr lang="en-US" sz="3733" dirty="0"/>
              <a:t>Capital Budget Historical Trend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B0574-9C7C-41F7-A7C0-1AF1283EF627}"/>
              </a:ext>
            </a:extLst>
          </p:cNvPr>
          <p:cNvSpPr txBox="1"/>
          <p:nvPr/>
        </p:nvSpPr>
        <p:spPr>
          <a:xfrm rot="16200000">
            <a:off x="-68968" y="313944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 Millions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531BC0-1E1C-464F-B980-D9C79A55680C}"/>
              </a:ext>
            </a:extLst>
          </p:cNvPr>
          <p:cNvCxnSpPr>
            <a:cxnSpLocks/>
          </p:cNvCxnSpPr>
          <p:nvPr/>
        </p:nvCxnSpPr>
        <p:spPr>
          <a:xfrm flipV="1">
            <a:off x="10110674" y="1429237"/>
            <a:ext cx="14472" cy="4321022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sp>
        <p:nvSpPr>
          <p:cNvPr id="14" name="TextBox 5">
            <a:extLst>
              <a:ext uri="{FF2B5EF4-FFF2-40B4-BE49-F238E27FC236}">
                <a16:creationId xmlns:a16="http://schemas.microsoft.com/office/drawing/2014/main" id="{BC7C5D85-73AD-42DB-9097-9FF2D3DD67FB}"/>
              </a:ext>
            </a:extLst>
          </p:cNvPr>
          <p:cNvSpPr txBox="1"/>
          <p:nvPr/>
        </p:nvSpPr>
        <p:spPr>
          <a:xfrm>
            <a:off x="10339651" y="1703718"/>
            <a:ext cx="952500" cy="314325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Text" lastClr="000000">
                <a:lumMod val="50000"/>
                <a:lumOff val="50000"/>
              </a:sysClr>
            </a:solidFill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Projected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49B399CF-1A3D-0D44-80AD-5BD5A2CE01D8}"/>
              </a:ext>
            </a:extLst>
          </p:cNvPr>
          <p:cNvGraphicFramePr>
            <a:graphicFrameLocks/>
          </p:cNvGraphicFramePr>
          <p:nvPr/>
        </p:nvGraphicFramePr>
        <p:xfrm>
          <a:off x="916620" y="1423334"/>
          <a:ext cx="10653511" cy="4664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E6D15CD-12C1-403E-A49C-8FD6CD67192C}"/>
              </a:ext>
            </a:extLst>
          </p:cNvPr>
          <p:cNvSpPr txBox="1"/>
          <p:nvPr/>
        </p:nvSpPr>
        <p:spPr>
          <a:xfrm>
            <a:off x="10420609" y="3204353"/>
            <a:ext cx="821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$351M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31E342-30C7-498F-A9BD-4A00BFBC4DBA}"/>
              </a:ext>
            </a:extLst>
          </p:cNvPr>
          <p:cNvSpPr txBox="1"/>
          <p:nvPr/>
        </p:nvSpPr>
        <p:spPr>
          <a:xfrm>
            <a:off x="9168386" y="4367851"/>
            <a:ext cx="832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$140M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6D17C8-5656-4903-A76D-AB56C5FEB7A0}"/>
              </a:ext>
            </a:extLst>
          </p:cNvPr>
          <p:cNvSpPr txBox="1"/>
          <p:nvPr/>
        </p:nvSpPr>
        <p:spPr>
          <a:xfrm>
            <a:off x="7918807" y="1586355"/>
            <a:ext cx="853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$640M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8925CC-7E8F-4832-A748-A66BE79DA658}"/>
              </a:ext>
            </a:extLst>
          </p:cNvPr>
          <p:cNvSpPr txBox="1"/>
          <p:nvPr/>
        </p:nvSpPr>
        <p:spPr>
          <a:xfrm>
            <a:off x="6662443" y="3254196"/>
            <a:ext cx="915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$339M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A3D81B-1B0C-4F4F-9E09-068E08EBE43F}"/>
              </a:ext>
            </a:extLst>
          </p:cNvPr>
          <p:cNvSpPr txBox="1"/>
          <p:nvPr/>
        </p:nvSpPr>
        <p:spPr>
          <a:xfrm>
            <a:off x="5393125" y="3755777"/>
            <a:ext cx="850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$209M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E9E855-475A-4550-97B3-970B57909735}"/>
              </a:ext>
            </a:extLst>
          </p:cNvPr>
          <p:cNvSpPr txBox="1"/>
          <p:nvPr/>
        </p:nvSpPr>
        <p:spPr>
          <a:xfrm>
            <a:off x="4157681" y="4529788"/>
            <a:ext cx="760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$110M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353CBE-0F39-44A1-94E9-C5CBB3905723}"/>
              </a:ext>
            </a:extLst>
          </p:cNvPr>
          <p:cNvSpPr txBox="1"/>
          <p:nvPr/>
        </p:nvSpPr>
        <p:spPr>
          <a:xfrm>
            <a:off x="2906007" y="4715977"/>
            <a:ext cx="634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$76M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2B932-F674-49B5-830E-8F6F01D51C30}"/>
              </a:ext>
            </a:extLst>
          </p:cNvPr>
          <p:cNvSpPr txBox="1"/>
          <p:nvPr/>
        </p:nvSpPr>
        <p:spPr>
          <a:xfrm>
            <a:off x="1650495" y="4762917"/>
            <a:ext cx="634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$68M</a:t>
            </a:r>
          </a:p>
        </p:txBody>
      </p:sp>
    </p:spTree>
    <p:extLst>
      <p:ext uri="{BB962C8B-B14F-4D97-AF65-F5344CB8AC3E}">
        <p14:creationId xmlns:p14="http://schemas.microsoft.com/office/powerpoint/2010/main" val="1701660578"/>
      </p:ext>
    </p:extLst>
  </p:cSld>
  <p:clrMapOvr>
    <a:masterClrMapping/>
  </p:clrMapOvr>
</p:sld>
</file>

<file path=ppt/theme/theme1.xml><?xml version="1.0" encoding="utf-8"?>
<a:theme xmlns:a="http://schemas.openxmlformats.org/drawingml/2006/main" name="PittTheme">
  <a:themeElements>
    <a:clrScheme name="Forge Ahead Palette">
      <a:dk1>
        <a:srgbClr val="003493"/>
      </a:dk1>
      <a:lt1>
        <a:srgbClr val="FFFFFF"/>
      </a:lt1>
      <a:dk2>
        <a:srgbClr val="00205B"/>
      </a:dk2>
      <a:lt2>
        <a:srgbClr val="FFB71B"/>
      </a:lt2>
      <a:accent1>
        <a:srgbClr val="B48400"/>
      </a:accent1>
      <a:accent2>
        <a:srgbClr val="49C1E0"/>
      </a:accent2>
      <a:accent3>
        <a:srgbClr val="96989A"/>
      </a:accent3>
      <a:accent4>
        <a:srgbClr val="000000"/>
      </a:accent4>
      <a:accent5>
        <a:srgbClr val="DB5729"/>
      </a:accent5>
      <a:accent6>
        <a:srgbClr val="008163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FF00"/>
        </a:solidFill>
        <a:ln>
          <a:solidFill>
            <a:schemeClr val="bg1">
              <a:lumMod val="50000"/>
            </a:schemeClr>
          </a:solidFill>
        </a:ln>
      </a:spPr>
      <a:bodyPr wrap="square" rtlCol="0">
        <a:spAutoFit/>
      </a:bodyPr>
      <a:lstStyle>
        <a:defPPr algn="l">
          <a:defRPr dirty="0" smtClean="0">
            <a:solidFill>
              <a:schemeClr val="bg2">
                <a:lumMod val="90000"/>
                <a:lumOff val="1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ittTheme" id="{F473DB2B-D3D3-4FA1-8578-2E752A35030C}" vid="{B425CC0A-CF48-4CD3-9B2D-061DFC839AF0}"/>
    </a:ext>
  </a:extLst>
</a:theme>
</file>

<file path=ppt/theme/theme2.xml><?xml version="1.0" encoding="utf-8"?>
<a:theme xmlns:a="http://schemas.openxmlformats.org/drawingml/2006/main" name="Office Theme">
  <a:themeElements>
    <a:clrScheme name="Pitt presentation">
      <a:dk1>
        <a:srgbClr val="1B2957"/>
      </a:dk1>
      <a:lt1>
        <a:sysClr val="window" lastClr="FFFFFF"/>
      </a:lt1>
      <a:dk2>
        <a:srgbClr val="0D2C6B"/>
      </a:dk2>
      <a:lt2>
        <a:srgbClr val="CEB87D"/>
      </a:lt2>
      <a:accent1>
        <a:srgbClr val="00B5AF"/>
      </a:accent1>
      <a:accent2>
        <a:srgbClr val="65BD60"/>
      </a:accent2>
      <a:accent3>
        <a:srgbClr val="F67F29"/>
      </a:accent3>
      <a:accent4>
        <a:srgbClr val="A9A9A9"/>
      </a:accent4>
      <a:accent5>
        <a:srgbClr val="0088CE"/>
      </a:accent5>
      <a:accent6>
        <a:srgbClr val="F0373D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non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113051"/>
      </a:accent1>
      <a:accent2>
        <a:srgbClr val="00539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squar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Pitt presentation">
      <a:dk1>
        <a:srgbClr val="1B2957"/>
      </a:dk1>
      <a:lt1>
        <a:sysClr val="window" lastClr="FFFFFF"/>
      </a:lt1>
      <a:dk2>
        <a:srgbClr val="0D2C6B"/>
      </a:dk2>
      <a:lt2>
        <a:srgbClr val="CEB87D"/>
      </a:lt2>
      <a:accent1>
        <a:srgbClr val="00B5AF"/>
      </a:accent1>
      <a:accent2>
        <a:srgbClr val="65BD60"/>
      </a:accent2>
      <a:accent3>
        <a:srgbClr val="F67F29"/>
      </a:accent3>
      <a:accent4>
        <a:srgbClr val="A9A9A9"/>
      </a:accent4>
      <a:accent5>
        <a:srgbClr val="0088CE"/>
      </a:accent5>
      <a:accent6>
        <a:srgbClr val="F0373D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squar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FFCC"/>
        </a:solidFill>
        <a:ln>
          <a:solidFill>
            <a:schemeClr val="accent5">
              <a:lumMod val="50000"/>
            </a:schemeClr>
          </a:solidFill>
        </a:ln>
      </a:spPr>
      <a:bodyPr wrap="square" rtlCol="0">
        <a:spAutoFit/>
      </a:bodyPr>
      <a:lstStyle>
        <a:defPPr algn="l">
          <a:defRPr dirty="0">
            <a:solidFill>
              <a:schemeClr val="accent5">
                <a:lumMod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PittTheme">
  <a:themeElements>
    <a:clrScheme name="Forge Ahead Palette">
      <a:dk1>
        <a:srgbClr val="003493"/>
      </a:dk1>
      <a:lt1>
        <a:srgbClr val="FFFFFF"/>
      </a:lt1>
      <a:dk2>
        <a:srgbClr val="00205B"/>
      </a:dk2>
      <a:lt2>
        <a:srgbClr val="FFB71B"/>
      </a:lt2>
      <a:accent1>
        <a:srgbClr val="B48400"/>
      </a:accent1>
      <a:accent2>
        <a:srgbClr val="49C1E0"/>
      </a:accent2>
      <a:accent3>
        <a:srgbClr val="96989A"/>
      </a:accent3>
      <a:accent4>
        <a:srgbClr val="000000"/>
      </a:accent4>
      <a:accent5>
        <a:srgbClr val="DB5729"/>
      </a:accent5>
      <a:accent6>
        <a:srgbClr val="008163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ttTheme" id="{F473DB2B-D3D3-4FA1-8578-2E752A35030C}" vid="{B425CC0A-CF48-4CD3-9B2D-061DFC839AF0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Pitt presentation">
      <a:dk1>
        <a:srgbClr val="1B2957"/>
      </a:dk1>
      <a:lt1>
        <a:sysClr val="window" lastClr="FFFFFF"/>
      </a:lt1>
      <a:dk2>
        <a:srgbClr val="0D2C6B"/>
      </a:dk2>
      <a:lt2>
        <a:srgbClr val="CEB87D"/>
      </a:lt2>
      <a:accent1>
        <a:srgbClr val="00B5AF"/>
      </a:accent1>
      <a:accent2>
        <a:srgbClr val="65BD60"/>
      </a:accent2>
      <a:accent3>
        <a:srgbClr val="F67F29"/>
      </a:accent3>
      <a:accent4>
        <a:srgbClr val="A9A9A9"/>
      </a:accent4>
      <a:accent5>
        <a:srgbClr val="0088CE"/>
      </a:accent5>
      <a:accent6>
        <a:srgbClr val="F0373D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non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9.xml><?xml version="1.0" encoding="utf-8"?>
<a:theme xmlns:a="http://schemas.openxmlformats.org/drawingml/2006/main" name="4_Office Theme">
  <a:themeElements>
    <a:clrScheme name="Custom 9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113051"/>
      </a:accent1>
      <a:accent2>
        <a:srgbClr val="00539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squar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10.xml><?xml version="1.0" encoding="utf-8"?>
<a:theme xmlns:a="http://schemas.openxmlformats.org/drawingml/2006/main" name="7_Office Theme">
  <a:themeElements>
    <a:clrScheme name="Pitt presentation">
      <a:dk1>
        <a:srgbClr val="1B2957"/>
      </a:dk1>
      <a:lt1>
        <a:sysClr val="window" lastClr="FFFFFF"/>
      </a:lt1>
      <a:dk2>
        <a:srgbClr val="0D2C6B"/>
      </a:dk2>
      <a:lt2>
        <a:srgbClr val="CEB87D"/>
      </a:lt2>
      <a:accent1>
        <a:srgbClr val="00B5AF"/>
      </a:accent1>
      <a:accent2>
        <a:srgbClr val="65BD60"/>
      </a:accent2>
      <a:accent3>
        <a:srgbClr val="F67F29"/>
      </a:accent3>
      <a:accent4>
        <a:srgbClr val="A9A9A9"/>
      </a:accent4>
      <a:accent5>
        <a:srgbClr val="0088CE"/>
      </a:accent5>
      <a:accent6>
        <a:srgbClr val="F0373D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99"/>
        </a:solidFill>
        <a:ln>
          <a:solidFill>
            <a:srgbClr val="002B5D"/>
          </a:solidFill>
        </a:ln>
      </a:spPr>
      <a:bodyPr vert="horz" wrap="square" lIns="91440" tIns="45720" rIns="91440" bIns="45720" rtlCol="0">
        <a:normAutofit/>
      </a:bodyPr>
      <a:lstStyle>
        <a:defPPr>
          <a:defRPr sz="800" dirty="0" smtClean="0">
            <a:latin typeface="Calibri" panose="020F0502020204030204" pitchFamily="34" charset="0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txDef>
  </a:objectDefaults>
  <a:extraClrSchemeLst/>
</a:theme>
</file>

<file path=ppt/theme/theme11.xml><?xml version="1.0" encoding="utf-8"?>
<a:theme xmlns:a="http://schemas.openxmlformats.org/drawingml/2006/main" name="2_PittTheme">
  <a:themeElements>
    <a:clrScheme name="Forge Ahead Palette">
      <a:dk1>
        <a:srgbClr val="003493"/>
      </a:dk1>
      <a:lt1>
        <a:srgbClr val="FFFFFF"/>
      </a:lt1>
      <a:dk2>
        <a:srgbClr val="00205B"/>
      </a:dk2>
      <a:lt2>
        <a:srgbClr val="FFB71B"/>
      </a:lt2>
      <a:accent1>
        <a:srgbClr val="B48400"/>
      </a:accent1>
      <a:accent2>
        <a:srgbClr val="49C1E0"/>
      </a:accent2>
      <a:accent3>
        <a:srgbClr val="96989A"/>
      </a:accent3>
      <a:accent4>
        <a:srgbClr val="000000"/>
      </a:accent4>
      <a:accent5>
        <a:srgbClr val="DB5729"/>
      </a:accent5>
      <a:accent6>
        <a:srgbClr val="008163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FF00"/>
        </a:solidFill>
        <a:ln>
          <a:solidFill>
            <a:schemeClr val="bg1">
              <a:lumMod val="50000"/>
            </a:schemeClr>
          </a:solidFill>
        </a:ln>
      </a:spPr>
      <a:bodyPr wrap="square" rtlCol="0">
        <a:spAutoFit/>
      </a:bodyPr>
      <a:lstStyle>
        <a:defPPr algn="l">
          <a:defRPr dirty="0" smtClean="0">
            <a:solidFill>
              <a:schemeClr val="bg2">
                <a:lumMod val="90000"/>
                <a:lumOff val="1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ittTheme" id="{F473DB2B-D3D3-4FA1-8578-2E752A35030C}" vid="{B425CC0A-CF48-4CD3-9B2D-061DFC839AF0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12616</TotalTime>
  <Words>404</Words>
  <Application>Microsoft Office PowerPoint</Application>
  <PresentationFormat>Widescreen</PresentationFormat>
  <Paragraphs>112</Paragraphs>
  <Slides>14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Palatino Linotype</vt:lpstr>
      <vt:lpstr>Times New Roman</vt:lpstr>
      <vt:lpstr>Wingdings</vt:lpstr>
      <vt:lpstr>PittTheme</vt:lpstr>
      <vt:lpstr>Office Theme</vt:lpstr>
      <vt:lpstr>1_Office Theme</vt:lpstr>
      <vt:lpstr>2_Office Theme</vt:lpstr>
      <vt:lpstr>2_Custom Design</vt:lpstr>
      <vt:lpstr>1_PittTheme</vt:lpstr>
      <vt:lpstr>3_Custom Design</vt:lpstr>
      <vt:lpstr>3_Office Theme</vt:lpstr>
      <vt:lpstr>4_Office Theme</vt:lpstr>
      <vt:lpstr>7_Office Theme</vt:lpstr>
      <vt:lpstr>2_PittTheme</vt:lpstr>
      <vt:lpstr>Worksheet</vt:lpstr>
      <vt:lpstr>UNIVERSITY OF PITTSBURGH</vt:lpstr>
      <vt:lpstr>Agenda</vt:lpstr>
      <vt:lpstr>PowerPoint Presentation</vt:lpstr>
      <vt:lpstr>FY 2021 Proposed E&amp;G Budget Summary</vt:lpstr>
      <vt:lpstr>PowerPoint Presentation</vt:lpstr>
      <vt:lpstr> (in thousands)  </vt:lpstr>
      <vt:lpstr>Proposed FY 2022 Auxiliaries Budget (in thousands)</vt:lpstr>
      <vt:lpstr>Proposed FY 2022 SOMD Budget (in thousands)</vt:lpstr>
      <vt:lpstr>Proposed FY 2022 E&amp;G Restricted / Research Budget (in thousands of dollars)</vt:lpstr>
      <vt:lpstr> (in thousands)  </vt:lpstr>
      <vt:lpstr>PowerPoint Presentation</vt:lpstr>
      <vt:lpstr>FY 2022 Proposed Capital Budget Summary</vt:lpstr>
      <vt:lpstr>Proposed Capital Budget – FY 2022</vt:lpstr>
      <vt:lpstr>Capital Budget Historical Trend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Pelt, Cyndee</dc:creator>
  <cp:lastModifiedBy>Solie, Christine</cp:lastModifiedBy>
  <cp:revision>378</cp:revision>
  <cp:lastPrinted>2021-07-12T19:23:56Z</cp:lastPrinted>
  <dcterms:created xsi:type="dcterms:W3CDTF">2020-06-11T16:52:24Z</dcterms:created>
  <dcterms:modified xsi:type="dcterms:W3CDTF">2021-09-29T22:19:22Z</dcterms:modified>
</cp:coreProperties>
</file>